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7"/>
  </p:notesMasterIdLst>
  <p:sldIdLst>
    <p:sldId id="256" r:id="rId5"/>
    <p:sldId id="328" r:id="rId6"/>
    <p:sldId id="323" r:id="rId7"/>
    <p:sldId id="326" r:id="rId8"/>
    <p:sldId id="327" r:id="rId9"/>
    <p:sldId id="324" r:id="rId10"/>
    <p:sldId id="325" r:id="rId11"/>
    <p:sldId id="329" r:id="rId12"/>
    <p:sldId id="332" r:id="rId13"/>
    <p:sldId id="330" r:id="rId14"/>
    <p:sldId id="331" r:id="rId15"/>
    <p:sldId id="32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E2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02DDDB-B27E-4291-8E40-8B6E33F9AAD9}" v="8" dt="2020-07-03T10:24:58.58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6" autoAdjust="0"/>
    <p:restoredTop sz="93977" autoAdjust="0"/>
  </p:normalViewPr>
  <p:slideViewPr>
    <p:cSldViewPr snapToGrid="0">
      <p:cViewPr varScale="1">
        <p:scale>
          <a:sx n="100" d="100"/>
          <a:sy n="100" d="100"/>
        </p:scale>
        <p:origin x="64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athan Goodall" userId="0a486b17-f04f-4342-b45c-8aa294d24a67" providerId="ADAL" clId="{3602DDDB-B27E-4291-8E40-8B6E33F9AAD9}"/>
    <pc:docChg chg="undo custSel mod addSld modSld">
      <pc:chgData name="Jonathan Goodall" userId="0a486b17-f04f-4342-b45c-8aa294d24a67" providerId="ADAL" clId="{3602DDDB-B27E-4291-8E40-8B6E33F9AAD9}" dt="2020-07-03T10:26:55.932" v="164" actId="1076"/>
      <pc:docMkLst>
        <pc:docMk/>
      </pc:docMkLst>
      <pc:sldChg chg="modSp mod">
        <pc:chgData name="Jonathan Goodall" userId="0a486b17-f04f-4342-b45c-8aa294d24a67" providerId="ADAL" clId="{3602DDDB-B27E-4291-8E40-8B6E33F9AAD9}" dt="2020-07-03T10:03:13.416" v="4" actId="20577"/>
        <pc:sldMkLst>
          <pc:docMk/>
          <pc:sldMk cId="1201590263" sldId="324"/>
        </pc:sldMkLst>
        <pc:spChg chg="mod">
          <ac:chgData name="Jonathan Goodall" userId="0a486b17-f04f-4342-b45c-8aa294d24a67" providerId="ADAL" clId="{3602DDDB-B27E-4291-8E40-8B6E33F9AAD9}" dt="2020-07-03T10:03:13.416" v="4" actId="20577"/>
          <ac:spMkLst>
            <pc:docMk/>
            <pc:sldMk cId="1201590263" sldId="324"/>
            <ac:spMk id="5" creationId="{DB467B09-470A-4562-9BE0-521A296FD5E6}"/>
          </ac:spMkLst>
        </pc:spChg>
      </pc:sldChg>
      <pc:sldChg chg="addSp modSp mod">
        <pc:chgData name="Jonathan Goodall" userId="0a486b17-f04f-4342-b45c-8aa294d24a67" providerId="ADAL" clId="{3602DDDB-B27E-4291-8E40-8B6E33F9AAD9}" dt="2020-07-03T10:09:18.168" v="107" actId="20577"/>
        <pc:sldMkLst>
          <pc:docMk/>
          <pc:sldMk cId="386223110" sldId="325"/>
        </pc:sldMkLst>
        <pc:spChg chg="add mod">
          <ac:chgData name="Jonathan Goodall" userId="0a486b17-f04f-4342-b45c-8aa294d24a67" providerId="ADAL" clId="{3602DDDB-B27E-4291-8E40-8B6E33F9AAD9}" dt="2020-07-03T10:07:57.183" v="98" actId="313"/>
          <ac:spMkLst>
            <pc:docMk/>
            <pc:sldMk cId="386223110" sldId="325"/>
            <ac:spMk id="4" creationId="{8A91FE8E-812E-4C40-BADB-1B8CB5AC3310}"/>
          </ac:spMkLst>
        </pc:spChg>
        <pc:spChg chg="add mod">
          <ac:chgData name="Jonathan Goodall" userId="0a486b17-f04f-4342-b45c-8aa294d24a67" providerId="ADAL" clId="{3602DDDB-B27E-4291-8E40-8B6E33F9AAD9}" dt="2020-07-03T10:09:18.168" v="107" actId="20577"/>
          <ac:spMkLst>
            <pc:docMk/>
            <pc:sldMk cId="386223110" sldId="325"/>
            <ac:spMk id="6" creationId="{A8DB9027-A3EE-4079-BDD2-1D0EE699E058}"/>
          </ac:spMkLst>
        </pc:spChg>
      </pc:sldChg>
      <pc:sldChg chg="addSp modSp new mod">
        <pc:chgData name="Jonathan Goodall" userId="0a486b17-f04f-4342-b45c-8aa294d24a67" providerId="ADAL" clId="{3602DDDB-B27E-4291-8E40-8B6E33F9AAD9}" dt="2020-07-03T10:09:02.343" v="104" actId="14100"/>
        <pc:sldMkLst>
          <pc:docMk/>
          <pc:sldMk cId="2290182618" sldId="329"/>
        </pc:sldMkLst>
        <pc:spChg chg="add mod">
          <ac:chgData name="Jonathan Goodall" userId="0a486b17-f04f-4342-b45c-8aa294d24a67" providerId="ADAL" clId="{3602DDDB-B27E-4291-8E40-8B6E33F9AAD9}" dt="2020-07-03T10:09:02.343" v="104" actId="14100"/>
          <ac:spMkLst>
            <pc:docMk/>
            <pc:sldMk cId="2290182618" sldId="329"/>
            <ac:spMk id="5" creationId="{09A1AC49-3486-45CB-8117-A3F5918FCF57}"/>
          </ac:spMkLst>
        </pc:spChg>
        <pc:spChg chg="add mod">
          <ac:chgData name="Jonathan Goodall" userId="0a486b17-f04f-4342-b45c-8aa294d24a67" providerId="ADAL" clId="{3602DDDB-B27E-4291-8E40-8B6E33F9AAD9}" dt="2020-07-03T10:08:54.760" v="102"/>
          <ac:spMkLst>
            <pc:docMk/>
            <pc:sldMk cId="2290182618" sldId="329"/>
            <ac:spMk id="6" creationId="{C1E82898-FD22-4B33-91FA-548450E12EB1}"/>
          </ac:spMkLst>
        </pc:spChg>
      </pc:sldChg>
      <pc:sldChg chg="addSp modSp new mod">
        <pc:chgData name="Jonathan Goodall" userId="0a486b17-f04f-4342-b45c-8aa294d24a67" providerId="ADAL" clId="{3602DDDB-B27E-4291-8E40-8B6E33F9AAD9}" dt="2020-07-03T10:21:27.562" v="124" actId="5793"/>
        <pc:sldMkLst>
          <pc:docMk/>
          <pc:sldMk cId="384605077" sldId="330"/>
        </pc:sldMkLst>
        <pc:spChg chg="add mod">
          <ac:chgData name="Jonathan Goodall" userId="0a486b17-f04f-4342-b45c-8aa294d24a67" providerId="ADAL" clId="{3602DDDB-B27E-4291-8E40-8B6E33F9AAD9}" dt="2020-07-03T10:21:27.562" v="124" actId="5793"/>
          <ac:spMkLst>
            <pc:docMk/>
            <pc:sldMk cId="384605077" sldId="330"/>
            <ac:spMk id="4" creationId="{A8307762-2163-487D-8C2A-165CC1DD6877}"/>
          </ac:spMkLst>
        </pc:spChg>
        <pc:spChg chg="add mod">
          <ac:chgData name="Jonathan Goodall" userId="0a486b17-f04f-4342-b45c-8aa294d24a67" providerId="ADAL" clId="{3602DDDB-B27E-4291-8E40-8B6E33F9AAD9}" dt="2020-07-03T10:21:08.294" v="118" actId="20577"/>
          <ac:spMkLst>
            <pc:docMk/>
            <pc:sldMk cId="384605077" sldId="330"/>
            <ac:spMk id="5" creationId="{AA001392-355A-405E-AC30-AB7037225CD8}"/>
          </ac:spMkLst>
        </pc:spChg>
      </pc:sldChg>
      <pc:sldChg chg="addSp delSp modSp add mod">
        <pc:chgData name="Jonathan Goodall" userId="0a486b17-f04f-4342-b45c-8aa294d24a67" providerId="ADAL" clId="{3602DDDB-B27E-4291-8E40-8B6E33F9AAD9}" dt="2020-07-03T10:24:11.074" v="136" actId="20577"/>
        <pc:sldMkLst>
          <pc:docMk/>
          <pc:sldMk cId="2046801771" sldId="331"/>
        </pc:sldMkLst>
        <pc:spChg chg="del mod">
          <ac:chgData name="Jonathan Goodall" userId="0a486b17-f04f-4342-b45c-8aa294d24a67" providerId="ADAL" clId="{3602DDDB-B27E-4291-8E40-8B6E33F9AAD9}" dt="2020-07-03T10:21:55.324" v="128" actId="478"/>
          <ac:spMkLst>
            <pc:docMk/>
            <pc:sldMk cId="2046801771" sldId="331"/>
            <ac:spMk id="4" creationId="{A8307762-2163-487D-8C2A-165CC1DD6877}"/>
          </ac:spMkLst>
        </pc:spChg>
        <pc:spChg chg="add mod">
          <ac:chgData name="Jonathan Goodall" userId="0a486b17-f04f-4342-b45c-8aa294d24a67" providerId="ADAL" clId="{3602DDDB-B27E-4291-8E40-8B6E33F9AAD9}" dt="2020-07-03T10:24:11.074" v="136" actId="20577"/>
          <ac:spMkLst>
            <pc:docMk/>
            <pc:sldMk cId="2046801771" sldId="331"/>
            <ac:spMk id="6" creationId="{00641AF4-D607-4D31-AE3F-C3687114AC58}"/>
          </ac:spMkLst>
        </pc:spChg>
      </pc:sldChg>
      <pc:sldChg chg="addSp delSp modSp add mod modClrScheme chgLayout">
        <pc:chgData name="Jonathan Goodall" userId="0a486b17-f04f-4342-b45c-8aa294d24a67" providerId="ADAL" clId="{3602DDDB-B27E-4291-8E40-8B6E33F9AAD9}" dt="2020-07-03T10:26:55.932" v="164" actId="1076"/>
        <pc:sldMkLst>
          <pc:docMk/>
          <pc:sldMk cId="3047291105" sldId="332"/>
        </pc:sldMkLst>
        <pc:spChg chg="del mod">
          <ac:chgData name="Jonathan Goodall" userId="0a486b17-f04f-4342-b45c-8aa294d24a67" providerId="ADAL" clId="{3602DDDB-B27E-4291-8E40-8B6E33F9AAD9}" dt="2020-07-03T10:25:35.324" v="150" actId="478"/>
          <ac:spMkLst>
            <pc:docMk/>
            <pc:sldMk cId="3047291105" sldId="332"/>
            <ac:spMk id="2" creationId="{5F73541E-4398-4696-BC0D-3466B1484748}"/>
          </ac:spMkLst>
        </pc:spChg>
        <pc:spChg chg="mod">
          <ac:chgData name="Jonathan Goodall" userId="0a486b17-f04f-4342-b45c-8aa294d24a67" providerId="ADAL" clId="{3602DDDB-B27E-4291-8E40-8B6E33F9AAD9}" dt="2020-07-03T10:25:17.736" v="145" actId="26606"/>
          <ac:spMkLst>
            <pc:docMk/>
            <pc:sldMk cId="3047291105" sldId="332"/>
            <ac:spMk id="3" creationId="{940B5F94-5EFE-42C6-BC32-4B16B988BF33}"/>
          </ac:spMkLst>
        </pc:spChg>
        <pc:spChg chg="del">
          <ac:chgData name="Jonathan Goodall" userId="0a486b17-f04f-4342-b45c-8aa294d24a67" providerId="ADAL" clId="{3602DDDB-B27E-4291-8E40-8B6E33F9AAD9}" dt="2020-07-03T10:24:56.086" v="138" actId="478"/>
          <ac:spMkLst>
            <pc:docMk/>
            <pc:sldMk cId="3047291105" sldId="332"/>
            <ac:spMk id="5" creationId="{09A1AC49-3486-45CB-8117-A3F5918FCF57}"/>
          </ac:spMkLst>
        </pc:spChg>
        <pc:spChg chg="mod ord">
          <ac:chgData name="Jonathan Goodall" userId="0a486b17-f04f-4342-b45c-8aa294d24a67" providerId="ADAL" clId="{3602DDDB-B27E-4291-8E40-8B6E33F9AAD9}" dt="2020-07-03T10:26:49.094" v="163" actId="1076"/>
          <ac:spMkLst>
            <pc:docMk/>
            <pc:sldMk cId="3047291105" sldId="332"/>
            <ac:spMk id="6" creationId="{C1E82898-FD22-4B33-91FA-548450E12EB1}"/>
          </ac:spMkLst>
        </pc:spChg>
        <pc:spChg chg="add del mod">
          <ac:chgData name="Jonathan Goodall" userId="0a486b17-f04f-4342-b45c-8aa294d24a67" providerId="ADAL" clId="{3602DDDB-B27E-4291-8E40-8B6E33F9AAD9}" dt="2020-07-03T10:25:17.705" v="144" actId="26606"/>
          <ac:spMkLst>
            <pc:docMk/>
            <pc:sldMk cId="3047291105" sldId="332"/>
            <ac:spMk id="11" creationId="{1A7CE431-F522-4C94-8978-B912E3B841F8}"/>
          </ac:spMkLst>
        </pc:spChg>
        <pc:spChg chg="add del mod">
          <ac:chgData name="Jonathan Goodall" userId="0a486b17-f04f-4342-b45c-8aa294d24a67" providerId="ADAL" clId="{3602DDDB-B27E-4291-8E40-8B6E33F9AAD9}" dt="2020-07-03T10:25:28.562" v="148" actId="478"/>
          <ac:spMkLst>
            <pc:docMk/>
            <pc:sldMk cId="3047291105" sldId="332"/>
            <ac:spMk id="13" creationId="{881A643B-F7CA-42F5-85F2-A4A366F5BF50}"/>
          </ac:spMkLst>
        </pc:spChg>
        <pc:graphicFrameChg chg="add mod modGraphic">
          <ac:chgData name="Jonathan Goodall" userId="0a486b17-f04f-4342-b45c-8aa294d24a67" providerId="ADAL" clId="{3602DDDB-B27E-4291-8E40-8B6E33F9AAD9}" dt="2020-07-03T10:26:55.932" v="164" actId="1076"/>
          <ac:graphicFrameMkLst>
            <pc:docMk/>
            <pc:sldMk cId="3047291105" sldId="332"/>
            <ac:graphicFrameMk id="4" creationId="{501A97FF-E8D9-46FC-B888-756CA40EEA3A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F59C37-97A0-4E20-866B-32BBE91032AB}" type="datetimeFigureOut">
              <a:rPr lang="en-GB" smtClean="0"/>
              <a:t>03/07/2020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C75335-3A18-47F5-92BF-759B5A0DB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3590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75335-3A18-47F5-92BF-759B5A0DBBF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7589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4933950" y="591080"/>
            <a:ext cx="3491277" cy="295804"/>
          </a:xfrm>
        </p:spPr>
        <p:txBody>
          <a:bodyPr>
            <a:normAutofit/>
          </a:bodyPr>
          <a:lstStyle>
            <a:lvl1pPr marL="0" indent="0" algn="r">
              <a:buNone/>
              <a:defRPr sz="1400" b="1" i="0" cap="all" baseline="0"/>
            </a:lvl1pPr>
          </a:lstStyle>
          <a:p>
            <a:pPr lvl="0"/>
            <a:r>
              <a:rPr lang="en-US"/>
              <a:t>Click to type security marking</a:t>
            </a:r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" y="0"/>
            <a:ext cx="9142615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8080" y="2371725"/>
            <a:ext cx="7707147" cy="1328208"/>
          </a:xfrm>
        </p:spPr>
        <p:txBody>
          <a:bodyPr anchor="t"/>
          <a:lstStyle>
            <a:lvl1pPr algn="l">
              <a:defRPr sz="3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8080" y="4017082"/>
            <a:ext cx="7707148" cy="866775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3" hasCustomPrompt="1"/>
          </p:nvPr>
        </p:nvSpPr>
        <p:spPr>
          <a:xfrm>
            <a:off x="729193" y="6269674"/>
            <a:ext cx="2609320" cy="365125"/>
          </a:xfr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type date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3578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inal / Bac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" y="0"/>
            <a:ext cx="9142615" cy="6858000"/>
          </a:xfrm>
          <a:prstGeom prst="rect">
            <a:avLst/>
          </a:prstGeom>
        </p:spPr>
      </p:pic>
      <p:sp>
        <p:nvSpPr>
          <p:cNvPr id="5" name="TextBox 4"/>
          <p:cNvSpPr txBox="1"/>
          <p:nvPr userDrawn="1"/>
        </p:nvSpPr>
        <p:spPr>
          <a:xfrm>
            <a:off x="723600" y="5464175"/>
            <a:ext cx="2659702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>
                <a:solidFill>
                  <a:schemeClr val="bg1"/>
                </a:solidFill>
              </a:rPr>
              <a:t>INSTITUTE</a:t>
            </a:r>
            <a:r>
              <a:rPr lang="en-GB" sz="1100" b="1" baseline="0">
                <a:solidFill>
                  <a:schemeClr val="bg1"/>
                </a:solidFill>
              </a:rPr>
              <a:t> FOR APPRENTICESHIPS</a:t>
            </a:r>
          </a:p>
          <a:p>
            <a:r>
              <a:rPr lang="en-GB" sz="1100" baseline="0">
                <a:solidFill>
                  <a:schemeClr val="bg1"/>
                </a:solidFill>
              </a:rPr>
              <a:t>151 Buckingham Palace Road</a:t>
            </a:r>
          </a:p>
          <a:p>
            <a:r>
              <a:rPr lang="en-GB" sz="1100" baseline="0">
                <a:solidFill>
                  <a:schemeClr val="bg1"/>
                </a:solidFill>
              </a:rPr>
              <a:t>London SW1W 9SZ</a:t>
            </a:r>
          </a:p>
          <a:p>
            <a:endParaRPr lang="en-GB" sz="1100" baseline="0">
              <a:solidFill>
                <a:schemeClr val="bg1"/>
              </a:solidFill>
            </a:endParaRPr>
          </a:p>
          <a:p>
            <a:r>
              <a:rPr lang="en-GB" sz="1100" baseline="0">
                <a:solidFill>
                  <a:schemeClr val="bg1"/>
                </a:solidFill>
              </a:rPr>
              <a:t>Space for web address when confirmed</a:t>
            </a:r>
            <a:endParaRPr lang="en-GB" sz="11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243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hot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4933950" y="591080"/>
            <a:ext cx="3491277" cy="295804"/>
          </a:xfrm>
        </p:spPr>
        <p:txBody>
          <a:bodyPr>
            <a:normAutofit/>
          </a:bodyPr>
          <a:lstStyle>
            <a:lvl1pPr marL="0" indent="0" algn="r">
              <a:buNone/>
              <a:defRPr sz="1400" b="1" i="0" cap="all" baseline="0"/>
            </a:lvl1pPr>
          </a:lstStyle>
          <a:p>
            <a:pPr lvl="0"/>
            <a:r>
              <a:rPr lang="en-US"/>
              <a:t>Click to type security marking</a:t>
            </a:r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22046"/>
          <a:stretch/>
        </p:blipFill>
        <p:spPr>
          <a:xfrm>
            <a:off x="3628739" y="3995149"/>
            <a:ext cx="5511800" cy="286285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9" y="0"/>
            <a:ext cx="913846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8080" y="2371725"/>
            <a:ext cx="7707147" cy="1328208"/>
          </a:xfrm>
        </p:spPr>
        <p:txBody>
          <a:bodyPr anchor="t"/>
          <a:lstStyle>
            <a:lvl1pPr algn="l">
              <a:defRPr sz="3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8080" y="4017082"/>
            <a:ext cx="7707148" cy="866775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3" hasCustomPrompt="1"/>
          </p:nvPr>
        </p:nvSpPr>
        <p:spPr>
          <a:xfrm>
            <a:off x="729193" y="6269674"/>
            <a:ext cx="2609320" cy="365125"/>
          </a:xfr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type date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9386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" y="0"/>
            <a:ext cx="9142615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8080" y="2371725"/>
            <a:ext cx="7707147" cy="1328208"/>
          </a:xfrm>
        </p:spPr>
        <p:txBody>
          <a:bodyPr anchor="t"/>
          <a:lstStyle>
            <a:lvl1pPr algn="l"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8080" y="4017082"/>
            <a:ext cx="7707148" cy="866775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293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4430" y="1377891"/>
            <a:ext cx="7704666" cy="53425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4430" y="2229802"/>
            <a:ext cx="7704666" cy="39624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Optional footer (Insert &gt; Header Footer)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CF32-4A63-48BF-AC59-6C0786251C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8622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4430" y="1377891"/>
            <a:ext cx="7704666" cy="53425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724430" y="1927386"/>
            <a:ext cx="7704665" cy="288000"/>
          </a:xfrm>
        </p:spPr>
        <p:txBody>
          <a:bodyPr/>
          <a:lstStyle>
            <a:lvl1pPr marL="0" indent="0">
              <a:buNone/>
              <a:defRPr b="0" i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type subtitle (if any)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4430" y="2229802"/>
            <a:ext cx="7704666" cy="39624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Optional footer (Insert &gt; Header Footer)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CF32-4A63-48BF-AC59-6C0786251C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221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4430" y="2228400"/>
            <a:ext cx="3790420" cy="3963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228400"/>
            <a:ext cx="3799945" cy="3963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Optional footer (Insert &gt; Header Footer)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CF32-4A63-48BF-AC59-6C0786251C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5357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724431" y="1927386"/>
            <a:ext cx="3790420" cy="288000"/>
          </a:xfrm>
        </p:spPr>
        <p:txBody>
          <a:bodyPr/>
          <a:lstStyle>
            <a:lvl1pPr marL="0" indent="0">
              <a:buNone/>
              <a:defRPr b="0" i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type subtitle (if any)</a:t>
            </a:r>
            <a:endParaRPr lang="en-GB"/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4629149" y="1927386"/>
            <a:ext cx="3799945" cy="288000"/>
          </a:xfrm>
        </p:spPr>
        <p:txBody>
          <a:bodyPr/>
          <a:lstStyle>
            <a:lvl1pPr marL="0" indent="0">
              <a:buNone/>
              <a:defRPr b="0" i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type subtitle (if any)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4430" y="2228400"/>
            <a:ext cx="3790420" cy="3963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228400"/>
            <a:ext cx="3799945" cy="3963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Optional footer (Insert &gt; Header Footer)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CF32-4A63-48BF-AC59-6C0786251C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5066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Optional footer (Insert &gt; Header Footer)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CF32-4A63-48BF-AC59-6C0786251C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7314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Optional footer (Insert &gt; Header Footer)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CF32-4A63-48BF-AC59-6C0786251C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5946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4430" y="1378348"/>
            <a:ext cx="7704666" cy="5342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4430" y="2229802"/>
            <a:ext cx="7704666" cy="39624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4430" y="6264911"/>
            <a:ext cx="53906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GB"/>
              <a:t>Optional footer (Insert &gt; Header Footer)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0132" y="6264911"/>
            <a:ext cx="588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accent1"/>
                </a:solidFill>
              </a:defRPr>
            </a:lvl1pPr>
          </a:lstStyle>
          <a:p>
            <a:fld id="{B75BCF32-4A63-48BF-AC59-6C0786251C63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176" y="243329"/>
            <a:ext cx="3621484" cy="817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332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0" r:id="rId2"/>
    <p:sldLayoutId id="2147483671" r:id="rId3"/>
    <p:sldLayoutId id="2147483662" r:id="rId4"/>
    <p:sldLayoutId id="2147483668" r:id="rId5"/>
    <p:sldLayoutId id="2147483664" r:id="rId6"/>
    <p:sldLayoutId id="2147483669" r:id="rId7"/>
    <p:sldLayoutId id="2147483666" r:id="rId8"/>
    <p:sldLayoutId id="2147483667" r:id="rId9"/>
    <p:sldLayoutId id="2147483672" r:id="rId10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500" b="1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00000"/>
        </a:lnSpc>
        <a:spcBef>
          <a:spcPts val="300"/>
        </a:spcBef>
        <a:buClr>
          <a:schemeClr val="tx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00000"/>
        </a:lnSpc>
        <a:spcBef>
          <a:spcPts val="3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Official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9193" y="4751386"/>
            <a:ext cx="7707148" cy="1515534"/>
          </a:xfrm>
        </p:spPr>
        <p:txBody>
          <a:bodyPr>
            <a:normAutofit/>
          </a:bodyPr>
          <a:lstStyle/>
          <a:p>
            <a:pPr marL="12700"/>
            <a:r>
              <a:rPr lang="en-GB" dirty="0">
                <a:solidFill>
                  <a:srgbClr val="FFFFFF"/>
                </a:solidFill>
                <a:cs typeface="Arial"/>
              </a:rPr>
              <a:t>Presented by:</a:t>
            </a:r>
          </a:p>
          <a:p>
            <a:pPr marL="12700"/>
            <a:r>
              <a:rPr lang="en-GB" dirty="0">
                <a:solidFill>
                  <a:srgbClr val="FFFFFF"/>
                </a:solidFill>
                <a:cs typeface="Arial"/>
              </a:rPr>
              <a:t>Jonathan Goodall 	Trailblazer Chair</a:t>
            </a:r>
          </a:p>
          <a:p>
            <a:pPr marL="12700"/>
            <a:r>
              <a:rPr lang="en-GB" dirty="0">
                <a:solidFill>
                  <a:srgbClr val="FFFFFF"/>
                </a:solidFill>
                <a:cs typeface="Arial"/>
              </a:rPr>
              <a:t>Helen Dalton		Relationship Manager</a:t>
            </a:r>
          </a:p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2020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66A01E1A-B3E8-447A-B31A-65867C20FDC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Digital Route Review – a Preview  of Revised Network Engineer L4 </a:t>
            </a:r>
            <a:r>
              <a:rPr lang="en-GB" dirty="0" err="1"/>
              <a:t>StAndard</a:t>
            </a:r>
            <a:r>
              <a:rPr lang="en-GB" dirty="0"/>
              <a:t> Content  </a:t>
            </a:r>
          </a:p>
        </p:txBody>
      </p:sp>
    </p:spTree>
    <p:extLst>
      <p:ext uri="{BB962C8B-B14F-4D97-AF65-F5344CB8AC3E}">
        <p14:creationId xmlns:p14="http://schemas.microsoft.com/office/powerpoint/2010/main" val="22026131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0C1FD30-72DE-4BF4-97E4-94CD76AD7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Optional footer (Insert &gt; Header Footer)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D140043-63FF-487F-8C12-4FCDF7ED1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CF32-4A63-48BF-AC59-6C0786251C63}" type="slidenum">
              <a:rPr lang="en-GB" smtClean="0"/>
              <a:t>10</a:t>
            </a:fld>
            <a:endParaRPr lang="en-GB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A8307762-2163-487D-8C2A-165CC1DD6877}"/>
              </a:ext>
            </a:extLst>
          </p:cNvPr>
          <p:cNvSpPr txBox="1">
            <a:spLocks/>
          </p:cNvSpPr>
          <p:nvPr/>
        </p:nvSpPr>
        <p:spPr>
          <a:xfrm>
            <a:off x="719666" y="1792845"/>
            <a:ext cx="6908799" cy="413147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52000" indent="-25200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252000" algn="l" defTabSz="9144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6000" indent="-252000" algn="l" defTabSz="9144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/>
              <a:t>Assessment method 1: Simulated assessment &amp; questioning</a:t>
            </a:r>
          </a:p>
          <a:p>
            <a:pPr marL="0" indent="0">
              <a:buNone/>
            </a:pPr>
            <a:r>
              <a:rPr lang="en-GB" dirty="0"/>
              <a:t>Apprentices must submit – 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en-GB" dirty="0"/>
              <a:t>A </a:t>
            </a:r>
            <a:r>
              <a:rPr lang="en-US" dirty="0"/>
              <a:t>virtual lab report consisting of evidence of completed test activity along with decision-making evidence </a:t>
            </a:r>
            <a:r>
              <a:rPr lang="en-US" sz="1600" dirty="0"/>
              <a:t>(Minimum the virtual lab will comprise – 1 x file server, 1 x email server &amp; 1 x web server)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en-GB" dirty="0"/>
              <a:t>Test plans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en-US" dirty="0"/>
              <a:t>The completed lab file (with all saved and completed work) </a:t>
            </a:r>
          </a:p>
          <a:p>
            <a:pPr marL="0" indent="0">
              <a:buNone/>
            </a:pPr>
            <a:r>
              <a:rPr lang="en-US" dirty="0"/>
              <a:t>Duration – 14 hours over 2 consecutive days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Questioning </a:t>
            </a:r>
          </a:p>
          <a:p>
            <a:pPr marL="0" indent="0">
              <a:buNone/>
            </a:pPr>
            <a:r>
              <a:rPr lang="en-US" dirty="0"/>
              <a:t>Duration - 45 minutes, minimum 10 questions 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endParaRPr lang="en-GB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A001392-355A-405E-AC30-AB7037225CD8}"/>
              </a:ext>
            </a:extLst>
          </p:cNvPr>
          <p:cNvSpPr txBox="1">
            <a:spLocks/>
          </p:cNvSpPr>
          <p:nvPr/>
        </p:nvSpPr>
        <p:spPr>
          <a:xfrm>
            <a:off x="719666" y="1258573"/>
            <a:ext cx="7704666" cy="534272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00" b="1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EPA – Network Engineer Standard</a:t>
            </a:r>
          </a:p>
        </p:txBody>
      </p:sp>
    </p:spTree>
    <p:extLst>
      <p:ext uri="{BB962C8B-B14F-4D97-AF65-F5344CB8AC3E}">
        <p14:creationId xmlns:p14="http://schemas.microsoft.com/office/powerpoint/2010/main" val="3846050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0C1FD30-72DE-4BF4-97E4-94CD76AD7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Optional footer (Insert &gt; Header Footer)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D140043-63FF-487F-8C12-4FCDF7ED1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CF32-4A63-48BF-AC59-6C0786251C63}" type="slidenum">
              <a:rPr lang="en-GB" smtClean="0"/>
              <a:t>11</a:t>
            </a:fld>
            <a:endParaRPr lang="en-GB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A001392-355A-405E-AC30-AB7037225CD8}"/>
              </a:ext>
            </a:extLst>
          </p:cNvPr>
          <p:cNvSpPr txBox="1">
            <a:spLocks/>
          </p:cNvSpPr>
          <p:nvPr/>
        </p:nvSpPr>
        <p:spPr>
          <a:xfrm>
            <a:off x="719666" y="1258573"/>
            <a:ext cx="7704666" cy="534272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00" b="1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EPA – Network Engineer Standard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00641AF4-D607-4D31-AE3F-C3687114AC58}"/>
              </a:ext>
            </a:extLst>
          </p:cNvPr>
          <p:cNvSpPr txBox="1">
            <a:spLocks/>
          </p:cNvSpPr>
          <p:nvPr/>
        </p:nvSpPr>
        <p:spPr>
          <a:xfrm>
            <a:off x="719666" y="1983186"/>
            <a:ext cx="6908799" cy="4131470"/>
          </a:xfrm>
          <a:prstGeom prst="rect">
            <a:avLst/>
          </a:prstGeom>
        </p:spPr>
        <p:txBody>
          <a:bodyPr>
            <a:normAutofit/>
          </a:bodyPr>
          <a:lstStyle>
            <a:lvl1pPr marL="252000" indent="-25200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252000" algn="l" defTabSz="9144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6000" indent="-252000" algn="l" defTabSz="9144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/>
              <a:t>Assessment method 2: Professional discussion underpinned by portfolio</a:t>
            </a:r>
          </a:p>
          <a:p>
            <a:pPr marL="0" indent="0">
              <a:buNone/>
            </a:pPr>
            <a:r>
              <a:rPr lang="en-GB" dirty="0"/>
              <a:t>Apprentices must submit – 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en-US" dirty="0"/>
              <a:t>At least one piece of evidence relating to each knowledge, skill and behavior mapped to AM2, It is expected that there will be a minimum of 5 pieces and a maximum of 10 pieces of evidence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GB" dirty="0"/>
              <a:t>Duration – </a:t>
            </a:r>
            <a:r>
              <a:rPr lang="en-US" dirty="0"/>
              <a:t>45 minutes, minimum 15 questions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68017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0D9443A-CCBF-4DC8-83EA-A129E3707FA5}"/>
              </a:ext>
            </a:extLst>
          </p:cNvPr>
          <p:cNvSpPr txBox="1"/>
          <p:nvPr/>
        </p:nvSpPr>
        <p:spPr>
          <a:xfrm>
            <a:off x="2811439" y="2515736"/>
            <a:ext cx="3621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Thank you</a:t>
            </a:r>
            <a:r>
              <a: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16651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D580A-0D81-4A8C-A3D9-969BF7E2A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Purpose of this webinar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740DF2-B9B7-4184-9D6D-0DE744902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Optional footer (Insert &gt; Header Footer)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DEECCE-D327-4B4C-8400-80C7E3F8F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CF32-4A63-48BF-AC59-6C0786251C63}" type="slidenum">
              <a:rPr lang="en-GB" smtClean="0"/>
              <a:t>2</a:t>
            </a:fld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8E7C4BC-F43C-4E07-ABFB-1772F5E08C47}"/>
              </a:ext>
            </a:extLst>
          </p:cNvPr>
          <p:cNvSpPr txBox="1"/>
          <p:nvPr/>
        </p:nvSpPr>
        <p:spPr>
          <a:xfrm>
            <a:off x="902368" y="2362395"/>
            <a:ext cx="733926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dirty="0"/>
              <a:t>To preview the content of the Standard to the sector prior to launch in subsequent months.</a:t>
            </a:r>
          </a:p>
          <a:p>
            <a:pPr marL="342900" indent="-342900">
              <a:buAutoNum type="arabicPeriod"/>
            </a:pPr>
            <a:endParaRPr lang="en-GB" dirty="0"/>
          </a:p>
          <a:p>
            <a:pPr marL="342900" indent="-342900">
              <a:buAutoNum type="arabicPeriod"/>
            </a:pPr>
            <a:r>
              <a:rPr lang="en-GB" dirty="0"/>
              <a:t>Set out the remit for the review from the Institute</a:t>
            </a:r>
          </a:p>
          <a:p>
            <a:pPr marL="342900" indent="-342900">
              <a:buAutoNum type="arabicPeriod"/>
            </a:pPr>
            <a:endParaRPr lang="en-GB" dirty="0"/>
          </a:p>
          <a:p>
            <a:pPr marL="342900" indent="-342900">
              <a:buAutoNum type="arabicPeriod"/>
            </a:pPr>
            <a:r>
              <a:rPr lang="en-GB" dirty="0"/>
              <a:t>Provide the view from the Trailblazer Group and how the revised standard came to evolve</a:t>
            </a:r>
          </a:p>
          <a:p>
            <a:pPr marL="342900" indent="-342900">
              <a:buAutoNum type="arabicPeriod"/>
            </a:pPr>
            <a:endParaRPr lang="en-GB" dirty="0"/>
          </a:p>
          <a:p>
            <a:pPr marL="342900" indent="-342900">
              <a:buAutoNum type="arabicPeriod"/>
            </a:pPr>
            <a:r>
              <a:rPr lang="en-GB" dirty="0"/>
              <a:t>Run through of the revised content in detail</a:t>
            </a:r>
          </a:p>
          <a:p>
            <a:pPr marL="342900" indent="-342900">
              <a:buAutoNum type="arabicPeriod"/>
            </a:pPr>
            <a:endParaRPr lang="en-GB" dirty="0"/>
          </a:p>
          <a:p>
            <a:pPr marL="342900" indent="-342900">
              <a:buAutoNum type="arabicPeriod"/>
            </a:pPr>
            <a:r>
              <a:rPr lang="en-GB" dirty="0"/>
              <a:t>Questions and Answers</a:t>
            </a:r>
          </a:p>
        </p:txBody>
      </p:sp>
    </p:spTree>
    <p:extLst>
      <p:ext uri="{BB962C8B-B14F-4D97-AF65-F5344CB8AC3E}">
        <p14:creationId xmlns:p14="http://schemas.microsoft.com/office/powerpoint/2010/main" val="3850640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15521-07FD-4643-9BEE-4BDCA6402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667" y="1392132"/>
            <a:ext cx="7704666" cy="757509"/>
          </a:xfrm>
        </p:spPr>
        <p:txBody>
          <a:bodyPr>
            <a:normAutofit fontScale="90000"/>
          </a:bodyPr>
          <a:lstStyle/>
          <a:p>
            <a:r>
              <a:rPr lang="en-GB" dirty="0"/>
              <a:t>High Level Overview – Network Engineer Standard 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5DD985-2BBE-4D6C-BB9C-25AEBAD83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Optional footer (Insert &gt; Header Footer)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CCF53F-8679-4BDF-A966-2A4953C24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CF32-4A63-48BF-AC59-6C0786251C63}" type="slidenum">
              <a:rPr lang="en-GB" smtClean="0"/>
              <a:t>3</a:t>
            </a:fld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C94EDF9-8911-4DF6-930C-913665D9390E}"/>
              </a:ext>
            </a:extLst>
          </p:cNvPr>
          <p:cNvSpPr txBox="1"/>
          <p:nvPr/>
        </p:nvSpPr>
        <p:spPr>
          <a:xfrm>
            <a:off x="840880" y="2421552"/>
            <a:ext cx="73519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 Institute’s Common Route Review Recommendations across all standards were as follows:</a:t>
            </a:r>
          </a:p>
          <a:p>
            <a:endParaRPr lang="en-GB" dirty="0"/>
          </a:p>
          <a:p>
            <a:pPr marL="285750" indent="-285750">
              <a:buFontTx/>
              <a:buChar char="-"/>
            </a:pPr>
            <a:r>
              <a:rPr lang="en-GB" dirty="0"/>
              <a:t>Update the format in line with current policy</a:t>
            </a:r>
          </a:p>
          <a:p>
            <a:pPr marL="285750" indent="-285750">
              <a:buFontTx/>
              <a:buChar char="-"/>
            </a:pPr>
            <a:r>
              <a:rPr lang="en-GB" dirty="0"/>
              <a:t>Match competency statements to grading descriptors for the level of the standard</a:t>
            </a:r>
          </a:p>
          <a:p>
            <a:pPr marL="285750" indent="-285750">
              <a:buFontTx/>
              <a:buChar char="-"/>
            </a:pPr>
            <a:r>
              <a:rPr lang="en-GB" dirty="0"/>
              <a:t>Professional body alignment should reflect the level of the standard</a:t>
            </a:r>
          </a:p>
          <a:p>
            <a:pPr marL="285750" indent="-285750">
              <a:buFontTx/>
              <a:buChar char="-"/>
            </a:pPr>
            <a:r>
              <a:rPr lang="en-GB" dirty="0"/>
              <a:t>English and Maths requirements to reflect current wording</a:t>
            </a:r>
          </a:p>
          <a:p>
            <a:pPr marL="285750" indent="-285750">
              <a:buFontTx/>
              <a:buChar char="-"/>
            </a:pPr>
            <a:r>
              <a:rPr lang="en-GB" dirty="0"/>
              <a:t>Remove reference to occupational brief and contain all detail in one document</a:t>
            </a:r>
          </a:p>
          <a:p>
            <a:pPr marL="285750" indent="-285750">
              <a:buFontTx/>
              <a:buChar char="-"/>
            </a:pPr>
            <a:r>
              <a:rPr lang="en-GB" dirty="0"/>
              <a:t>Evidence the continuing inclusion of any mandatory qualifications.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398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15521-07FD-4643-9BEE-4BDCA6402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667" y="1392132"/>
            <a:ext cx="7704666" cy="757509"/>
          </a:xfrm>
        </p:spPr>
        <p:txBody>
          <a:bodyPr>
            <a:normAutofit fontScale="90000"/>
          </a:bodyPr>
          <a:lstStyle/>
          <a:p>
            <a:r>
              <a:rPr lang="en-GB" dirty="0"/>
              <a:t>High Level Overview – Network Engineer Standard 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5DD985-2BBE-4D6C-BB9C-25AEBAD83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Optional footer (Insert &gt; Header Footer)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CCF53F-8679-4BDF-A966-2A4953C24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CF32-4A63-48BF-AC59-6C0786251C63}" type="slidenum">
              <a:rPr lang="en-GB" smtClean="0"/>
              <a:t>4</a:t>
            </a:fld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C94EDF9-8911-4DF6-930C-913665D9390E}"/>
              </a:ext>
            </a:extLst>
          </p:cNvPr>
          <p:cNvSpPr txBox="1"/>
          <p:nvPr/>
        </p:nvSpPr>
        <p:spPr>
          <a:xfrm>
            <a:off x="840880" y="2421552"/>
            <a:ext cx="73519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 Institute’s Specific Route Review Recommendations for Network Engineer were as follows:</a:t>
            </a:r>
          </a:p>
          <a:p>
            <a:pPr marL="285750" indent="-285750">
              <a:buFontTx/>
              <a:buChar char="-"/>
            </a:pPr>
            <a:r>
              <a:rPr lang="en-GB" dirty="0"/>
              <a:t>Broaden the standard to incorporate Unified Comms Trouble-shooter and networking and infrastructure in a single title “Network and Infrastructure Engineer”</a:t>
            </a:r>
          </a:p>
          <a:p>
            <a:pPr marL="285750" indent="-285750">
              <a:buFontTx/>
              <a:buChar char="-"/>
            </a:pPr>
            <a:r>
              <a:rPr lang="en-GB" dirty="0"/>
              <a:t>Add content and context to the competency statements to ensure full occupational competence and reflect the broader occupation.</a:t>
            </a:r>
          </a:p>
          <a:p>
            <a:pPr marL="285750" indent="-285750">
              <a:buFontTx/>
              <a:buChar char="-"/>
            </a:pPr>
            <a:r>
              <a:rPr lang="en-GB" dirty="0"/>
              <a:t>Provide evidence of 20% minimum off the job training required</a:t>
            </a:r>
          </a:p>
          <a:p>
            <a:pPr marL="285750" indent="-285750">
              <a:buFontTx/>
              <a:buChar char="-"/>
            </a:pPr>
            <a:r>
              <a:rPr lang="en-GB" dirty="0"/>
              <a:t>Update the occupational profile to include current typical job roles.</a:t>
            </a:r>
          </a:p>
          <a:p>
            <a:pPr marL="285750" indent="-285750">
              <a:buFontTx/>
              <a:buChar char="-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2268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15521-07FD-4643-9BEE-4BDCA6402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667" y="1392132"/>
            <a:ext cx="7704666" cy="757509"/>
          </a:xfrm>
        </p:spPr>
        <p:txBody>
          <a:bodyPr>
            <a:normAutofit fontScale="90000"/>
          </a:bodyPr>
          <a:lstStyle/>
          <a:p>
            <a:r>
              <a:rPr lang="en-GB" dirty="0"/>
              <a:t>High Level Overview – Network Engineer  Standard 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5DD985-2BBE-4D6C-BB9C-25AEBAD83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Optional footer (Insert &gt; Header Footer)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CCF53F-8679-4BDF-A966-2A4953C24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CF32-4A63-48BF-AC59-6C0786251C63}" type="slidenum">
              <a:rPr lang="en-GB" smtClean="0"/>
              <a:t>5</a:t>
            </a:fld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C94EDF9-8911-4DF6-930C-913665D9390E}"/>
              </a:ext>
            </a:extLst>
          </p:cNvPr>
          <p:cNvSpPr txBox="1"/>
          <p:nvPr/>
        </p:nvSpPr>
        <p:spPr>
          <a:xfrm>
            <a:off x="840880" y="2421552"/>
            <a:ext cx="735196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 Institute’s Specific Route Review Guidance for Network Engineer were as follows:</a:t>
            </a:r>
          </a:p>
          <a:p>
            <a:endParaRPr lang="en-GB" dirty="0"/>
          </a:p>
          <a:p>
            <a:pPr marL="285750" indent="-285750">
              <a:buFontTx/>
              <a:buChar char="-"/>
            </a:pPr>
            <a:r>
              <a:rPr lang="en-GB" dirty="0"/>
              <a:t>Consider additional content to ensure full occupational competence is described in the standard</a:t>
            </a:r>
          </a:p>
          <a:p>
            <a:pPr marL="285750" indent="-285750">
              <a:buFontTx/>
              <a:buChar char="-"/>
            </a:pPr>
            <a:r>
              <a:rPr lang="en-GB" dirty="0"/>
              <a:t>Ensure that the language used is contemporary and future proofed without losing today’s relevance</a:t>
            </a:r>
          </a:p>
          <a:p>
            <a:pPr marL="285750" indent="-285750">
              <a:buFontTx/>
              <a:buChar char="-"/>
            </a:pPr>
            <a:r>
              <a:rPr lang="en-GB" dirty="0"/>
              <a:t>Review the references to hardware to ensure consistency</a:t>
            </a:r>
          </a:p>
          <a:p>
            <a:pPr marL="285750" indent="-285750">
              <a:buFontTx/>
              <a:buChar char="-"/>
            </a:pPr>
            <a:r>
              <a:rPr lang="en-GB" dirty="0"/>
              <a:t>Consider whether design is always relevant as networks may already be in place</a:t>
            </a:r>
          </a:p>
          <a:p>
            <a:pPr marL="285750" indent="-285750">
              <a:buFontTx/>
              <a:buChar char="-"/>
            </a:pPr>
            <a:r>
              <a:rPr lang="en-GB" dirty="0"/>
              <a:t>Members of the TBG should reflect the sector and in particular include SMEs</a:t>
            </a:r>
          </a:p>
          <a:p>
            <a:pPr marL="285750" indent="-285750">
              <a:buFontTx/>
              <a:buChar char="-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5181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DE8B6-F314-4A44-921D-B307B3AD0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High Level overview – Impact For EPA and Funding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4B59E0-BF81-45D2-BE99-CB6E087E2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Optional footer (Insert &gt; Header Footer)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F416F9-F277-45F2-9F2C-200335524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CF32-4A63-48BF-AC59-6C0786251C63}" type="slidenum">
              <a:rPr lang="en-GB" smtClean="0"/>
              <a:t>6</a:t>
            </a:fld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B467B09-470A-4562-9BE0-521A296FD5E6}"/>
              </a:ext>
            </a:extLst>
          </p:cNvPr>
          <p:cNvSpPr txBox="1"/>
          <p:nvPr/>
        </p:nvSpPr>
        <p:spPr>
          <a:xfrm>
            <a:off x="724430" y="2153519"/>
            <a:ext cx="732898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Current EPA approach required revision to bring into a policy compliant format as follows: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Map specific KSBs to specific Assessment Methods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Projects to be completed post-gateway on real world tasks</a:t>
            </a:r>
          </a:p>
          <a:p>
            <a:endParaRPr lang="en-GB" dirty="0"/>
          </a:p>
          <a:p>
            <a:r>
              <a:rPr lang="en-GB" dirty="0"/>
              <a:t>Current funding band  £17000</a:t>
            </a:r>
          </a:p>
        </p:txBody>
      </p:sp>
    </p:spTree>
    <p:extLst>
      <p:ext uri="{BB962C8B-B14F-4D97-AF65-F5344CB8AC3E}">
        <p14:creationId xmlns:p14="http://schemas.microsoft.com/office/powerpoint/2010/main" val="1201590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3B9F92B-1933-4E0A-BD3A-4EB1FDA49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Optional footer (Insert &gt; Header Footer)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B247389-64CC-429A-982C-72CF8E9D4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CF32-4A63-48BF-AC59-6C0786251C63}" type="slidenum">
              <a:rPr lang="en-GB" smtClean="0"/>
              <a:t>7</a:t>
            </a:fld>
            <a:endParaRPr lang="en-GB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A91FE8E-812E-4C40-BADB-1B8CB5AC3310}"/>
              </a:ext>
            </a:extLst>
          </p:cNvPr>
          <p:cNvSpPr txBox="1">
            <a:spLocks/>
          </p:cNvSpPr>
          <p:nvPr/>
        </p:nvSpPr>
        <p:spPr>
          <a:xfrm>
            <a:off x="724430" y="1378348"/>
            <a:ext cx="7704666" cy="534272"/>
          </a:xfrm>
          <a:prstGeom prst="rect">
            <a:avLst/>
          </a:prstGeom>
        </p:spPr>
        <p:txBody>
          <a:bodyPr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00" b="1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Course Level overview – Network Engineer Standard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8DB9027-A3EE-4079-BDD2-1D0EE699E058}"/>
              </a:ext>
            </a:extLst>
          </p:cNvPr>
          <p:cNvSpPr txBox="1"/>
          <p:nvPr/>
        </p:nvSpPr>
        <p:spPr>
          <a:xfrm>
            <a:off x="724430" y="1860540"/>
            <a:ext cx="6984470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Duration: Typically 30 months</a:t>
            </a:r>
          </a:p>
          <a:p>
            <a:endParaRPr lang="en-GB" dirty="0"/>
          </a:p>
          <a:p>
            <a:r>
              <a:rPr lang="en-GB" dirty="0"/>
              <a:t>On program delivery to meet KSB’s following program delivery</a:t>
            </a:r>
          </a:p>
          <a:p>
            <a:endParaRPr lang="en-GB" dirty="0"/>
          </a:p>
          <a:p>
            <a:r>
              <a:rPr lang="en-US" dirty="0"/>
              <a:t>The EPA consists of 2 discrete assessment methods.</a:t>
            </a:r>
            <a:endParaRPr lang="en-GB" dirty="0"/>
          </a:p>
          <a:p>
            <a:r>
              <a:rPr lang="en-GB" dirty="0"/>
              <a:t>Assessment method 1: Simulated assessment &amp; questioning</a:t>
            </a:r>
          </a:p>
          <a:p>
            <a:r>
              <a:rPr lang="en-GB" dirty="0"/>
              <a:t>Assessment method 2: Professional discussion underpinned by portfolio</a:t>
            </a:r>
          </a:p>
          <a:p>
            <a:r>
              <a:rPr lang="en-GB" dirty="0"/>
              <a:t>(Both graded fail, pass or distinction)</a:t>
            </a:r>
          </a:p>
          <a:p>
            <a:endParaRPr lang="en-GB" dirty="0"/>
          </a:p>
          <a:p>
            <a:r>
              <a:rPr lang="en-GB" dirty="0"/>
              <a:t>Overall Grade – Pass, merit, distinction or fail </a:t>
            </a:r>
          </a:p>
        </p:txBody>
      </p:sp>
    </p:spTree>
    <p:extLst>
      <p:ext uri="{BB962C8B-B14F-4D97-AF65-F5344CB8AC3E}">
        <p14:creationId xmlns:p14="http://schemas.microsoft.com/office/powerpoint/2010/main" val="386223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F73541E-4398-4696-BC0D-3466B1484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Optional footer (Insert &gt; Header Footer)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40B5F94-5EFE-42C6-BC32-4B16B988B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CF32-4A63-48BF-AC59-6C0786251C63}" type="slidenum">
              <a:rPr lang="en-GB" smtClean="0"/>
              <a:t>8</a:t>
            </a:fld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A1AC49-3486-45CB-8117-A3F5918FCF57}"/>
              </a:ext>
            </a:extLst>
          </p:cNvPr>
          <p:cNvSpPr txBox="1"/>
          <p:nvPr/>
        </p:nvSpPr>
        <p:spPr>
          <a:xfrm>
            <a:off x="724429" y="1912620"/>
            <a:ext cx="7704665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1. Removed on program knowledge modules</a:t>
            </a:r>
          </a:p>
          <a:p>
            <a:r>
              <a:rPr lang="en-GB" dirty="0"/>
              <a:t>2. Removed employer reference form</a:t>
            </a:r>
          </a:p>
          <a:p>
            <a:r>
              <a:rPr lang="en-GB" dirty="0"/>
              <a:t>3. Future proofing the standard to meet the needs and requirements of the industry </a:t>
            </a:r>
          </a:p>
          <a:p>
            <a:r>
              <a:rPr lang="en-GB" dirty="0"/>
              <a:t>E.G </a:t>
            </a:r>
          </a:p>
          <a:p>
            <a:r>
              <a:rPr lang="en-US" b="1" dirty="0"/>
              <a:t>Duty 5</a:t>
            </a:r>
            <a:r>
              <a:rPr lang="en-US" dirty="0"/>
              <a:t>: undertake upgrades to a network including physical or virtual systems</a:t>
            </a:r>
          </a:p>
          <a:p>
            <a:r>
              <a:rPr lang="en-US" b="1" dirty="0"/>
              <a:t>K9:</a:t>
            </a:r>
            <a:r>
              <a:rPr lang="en-US" dirty="0"/>
              <a:t> devices, applications, protocols and services at their appropriate OSI and/or TCP/IP layers.</a:t>
            </a:r>
            <a:endParaRPr lang="en-GB" dirty="0"/>
          </a:p>
          <a:p>
            <a:r>
              <a:rPr lang="en-US" b="1" dirty="0"/>
              <a:t>S2: </a:t>
            </a:r>
            <a:r>
              <a:rPr lang="en-US" dirty="0"/>
              <a:t>install and configure the elements required to maintain and manage a secure Network</a:t>
            </a:r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1E82898-FD22-4B33-91FA-548450E12EB1}"/>
              </a:ext>
            </a:extLst>
          </p:cNvPr>
          <p:cNvSpPr txBox="1">
            <a:spLocks/>
          </p:cNvSpPr>
          <p:nvPr/>
        </p:nvSpPr>
        <p:spPr>
          <a:xfrm>
            <a:off x="724430" y="1378348"/>
            <a:ext cx="7704666" cy="534272"/>
          </a:xfrm>
          <a:prstGeom prst="rect">
            <a:avLst/>
          </a:prstGeom>
        </p:spPr>
        <p:txBody>
          <a:bodyPr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00" b="1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Course Level overview – Network Engineer Standard</a:t>
            </a:r>
          </a:p>
        </p:txBody>
      </p:sp>
    </p:spTree>
    <p:extLst>
      <p:ext uri="{BB962C8B-B14F-4D97-AF65-F5344CB8AC3E}">
        <p14:creationId xmlns:p14="http://schemas.microsoft.com/office/powerpoint/2010/main" val="2290182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C1E82898-FD22-4B33-91FA-548450E12EB1}"/>
              </a:ext>
            </a:extLst>
          </p:cNvPr>
          <p:cNvSpPr txBox="1">
            <a:spLocks/>
          </p:cNvSpPr>
          <p:nvPr/>
        </p:nvSpPr>
        <p:spPr>
          <a:xfrm>
            <a:off x="703792" y="1035448"/>
            <a:ext cx="7704666" cy="5342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00" b="1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1900" b="1" kern="1200" cap="all" baseline="0" dirty="0">
                <a:latin typeface="+mj-lt"/>
                <a:ea typeface="+mj-ea"/>
                <a:cs typeface="+mj-cs"/>
              </a:rPr>
              <a:t>Course Level overview – Network Engineer Standard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40B5F94-5EFE-42C6-BC32-4B16B988B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40132" y="6264911"/>
            <a:ext cx="588963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B75BCF32-4A63-48BF-AC59-6C0786251C63}" type="slidenum">
              <a:rPr lang="en-GB" smtClean="0"/>
              <a:pPr>
                <a:spcAft>
                  <a:spcPts val="600"/>
                </a:spcAft>
              </a:pPr>
              <a:t>9</a:t>
            </a:fld>
            <a:endParaRPr lang="en-GB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01A97FF-E8D9-46FC-B888-756CA40EEA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1367897"/>
              </p:ext>
            </p:extLst>
          </p:nvPr>
        </p:nvGraphicFramePr>
        <p:xfrm>
          <a:off x="120650" y="1569720"/>
          <a:ext cx="8870950" cy="49596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588871">
                  <a:extLst>
                    <a:ext uri="{9D8B030D-6E8A-4147-A177-3AD203B41FA5}">
                      <a16:colId xmlns:a16="http://schemas.microsoft.com/office/drawing/2014/main" val="178771313"/>
                    </a:ext>
                  </a:extLst>
                </a:gridCol>
                <a:gridCol w="1282079">
                  <a:extLst>
                    <a:ext uri="{9D8B030D-6E8A-4147-A177-3AD203B41FA5}">
                      <a16:colId xmlns:a16="http://schemas.microsoft.com/office/drawing/2014/main" val="1145704228"/>
                    </a:ext>
                  </a:extLst>
                </a:gridCol>
              </a:tblGrid>
              <a:tr h="276156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800" dirty="0">
                          <a:effectLst/>
                        </a:rPr>
                        <a:t>Duty</a:t>
                      </a:r>
                      <a:endParaRPr lang="en-GB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860" marR="2586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Days required to complete off the job training for this duty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860" marR="25860" marT="0" marB="0"/>
                </a:tc>
                <a:extLst>
                  <a:ext uri="{0D108BD9-81ED-4DB2-BD59-A6C34878D82A}">
                    <a16:rowId xmlns:a16="http://schemas.microsoft.com/office/drawing/2014/main" val="3054540459"/>
                  </a:ext>
                </a:extLst>
              </a:tr>
              <a:tr h="358473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800" dirty="0">
                          <a:effectLst/>
                        </a:rPr>
                        <a:t>Duty 1:</a:t>
                      </a:r>
                      <a:br>
                        <a:rPr lang="en-US" sz="800" dirty="0">
                          <a:effectLst/>
                        </a:rPr>
                      </a:br>
                      <a:r>
                        <a:rPr lang="en-US" sz="800" dirty="0">
                          <a:effectLst/>
                        </a:rPr>
                        <a:t>install, configure and test appropriate Network components or devices securely to well-defined specifications</a:t>
                      </a:r>
                      <a:endParaRPr lang="en-GB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860" marR="2586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800">
                          <a:effectLst/>
                        </a:rPr>
                        <a:t>40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860" marR="25860" marT="0" marB="0"/>
                </a:tc>
                <a:extLst>
                  <a:ext uri="{0D108BD9-81ED-4DB2-BD59-A6C34878D82A}">
                    <a16:rowId xmlns:a16="http://schemas.microsoft.com/office/drawing/2014/main" val="2516957956"/>
                  </a:ext>
                </a:extLst>
              </a:tr>
              <a:tr h="247833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800" dirty="0">
                          <a:effectLst/>
                        </a:rPr>
                        <a:t>Duty 2:</a:t>
                      </a:r>
                      <a:br>
                        <a:rPr lang="en-US" sz="800" dirty="0">
                          <a:effectLst/>
                        </a:rPr>
                      </a:br>
                      <a:r>
                        <a:rPr lang="en-US" sz="800" dirty="0">
                          <a:effectLst/>
                        </a:rPr>
                        <a:t>acquire and </a:t>
                      </a:r>
                      <a:r>
                        <a:rPr lang="en-US" sz="800" dirty="0" err="1">
                          <a:effectLst/>
                        </a:rPr>
                        <a:t>analyse</a:t>
                      </a:r>
                      <a:r>
                        <a:rPr lang="en-US" sz="800" dirty="0">
                          <a:effectLst/>
                        </a:rPr>
                        <a:t> network performance data to monitor network activity</a:t>
                      </a:r>
                      <a:endParaRPr lang="en-GB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860" marR="2586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800">
                          <a:effectLst/>
                        </a:rPr>
                        <a:t>5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860" marR="25860" marT="0" marB="0"/>
                </a:tc>
                <a:extLst>
                  <a:ext uri="{0D108BD9-81ED-4DB2-BD59-A6C34878D82A}">
                    <a16:rowId xmlns:a16="http://schemas.microsoft.com/office/drawing/2014/main" val="3335385708"/>
                  </a:ext>
                </a:extLst>
              </a:tr>
              <a:tr h="358473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800" dirty="0">
                          <a:effectLst/>
                        </a:rPr>
                        <a:t>Duty 3:</a:t>
                      </a:r>
                      <a:br>
                        <a:rPr lang="en-US" sz="800" dirty="0">
                          <a:effectLst/>
                        </a:rPr>
                      </a:br>
                      <a:r>
                        <a:rPr lang="en-US" sz="800" dirty="0" err="1">
                          <a:effectLst/>
                        </a:rPr>
                        <a:t>optimise</a:t>
                      </a:r>
                      <a:r>
                        <a:rPr lang="en-US" sz="800" dirty="0">
                          <a:effectLst/>
                        </a:rPr>
                        <a:t> and maintain the performance of Network systems or services in line with well-defined specification</a:t>
                      </a:r>
                      <a:endParaRPr lang="en-GB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860" marR="2586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800">
                          <a:effectLst/>
                        </a:rPr>
                        <a:t>15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860" marR="25860" marT="0" marB="0"/>
                </a:tc>
                <a:extLst>
                  <a:ext uri="{0D108BD9-81ED-4DB2-BD59-A6C34878D82A}">
                    <a16:rowId xmlns:a16="http://schemas.microsoft.com/office/drawing/2014/main" val="1678589530"/>
                  </a:ext>
                </a:extLst>
              </a:tr>
              <a:tr h="358473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800" dirty="0">
                          <a:effectLst/>
                        </a:rPr>
                        <a:t>Duty 4:</a:t>
                      </a:r>
                      <a:br>
                        <a:rPr lang="en-US" sz="800" dirty="0">
                          <a:effectLst/>
                        </a:rPr>
                      </a:br>
                      <a:r>
                        <a:rPr lang="en-US" sz="800" dirty="0">
                          <a:effectLst/>
                        </a:rPr>
                        <a:t>investigate and problem solve to address technical performance issues in networks to return the network to successful operation and escalate as necessary</a:t>
                      </a:r>
                      <a:endParaRPr lang="en-GB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860" marR="2586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800">
                          <a:effectLst/>
                        </a:rPr>
                        <a:t>20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860" marR="25860" marT="0" marB="0"/>
                </a:tc>
                <a:extLst>
                  <a:ext uri="{0D108BD9-81ED-4DB2-BD59-A6C34878D82A}">
                    <a16:rowId xmlns:a16="http://schemas.microsoft.com/office/drawing/2014/main" val="4142335462"/>
                  </a:ext>
                </a:extLst>
              </a:tr>
              <a:tr h="247833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800">
                          <a:effectLst/>
                        </a:rPr>
                        <a:t>Duty 5:</a:t>
                      </a:r>
                      <a:br>
                        <a:rPr lang="en-US" sz="800">
                          <a:effectLst/>
                        </a:rPr>
                      </a:br>
                      <a:r>
                        <a:rPr lang="en-US" sz="800">
                          <a:effectLst/>
                        </a:rPr>
                        <a:t>undertake upgrades to a network including physical or virtual systems.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860" marR="2586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800">
                          <a:effectLst/>
                        </a:rPr>
                        <a:t>5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860" marR="25860" marT="0" marB="0"/>
                </a:tc>
                <a:extLst>
                  <a:ext uri="{0D108BD9-81ED-4DB2-BD59-A6C34878D82A}">
                    <a16:rowId xmlns:a16="http://schemas.microsoft.com/office/drawing/2014/main" val="3531248635"/>
                  </a:ext>
                </a:extLst>
              </a:tr>
              <a:tr h="358473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800">
                          <a:effectLst/>
                        </a:rPr>
                        <a:t>Duty 6:</a:t>
                      </a:r>
                      <a:br>
                        <a:rPr lang="en-US" sz="800">
                          <a:effectLst/>
                        </a:rPr>
                      </a:br>
                      <a:r>
                        <a:rPr lang="en-US" sz="800">
                          <a:effectLst/>
                        </a:rPr>
                        <a:t>interpret written requirements and technical specifications in relation to delivery of Network systems and services.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860" marR="2586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800">
                          <a:effectLst/>
                        </a:rPr>
                        <a:t>5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860" marR="25860" marT="0" marB="0"/>
                </a:tc>
                <a:extLst>
                  <a:ext uri="{0D108BD9-81ED-4DB2-BD59-A6C34878D82A}">
                    <a16:rowId xmlns:a16="http://schemas.microsoft.com/office/drawing/2014/main" val="4207325493"/>
                  </a:ext>
                </a:extLst>
              </a:tr>
              <a:tr h="247833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800" dirty="0">
                          <a:effectLst/>
                        </a:rPr>
                        <a:t>Duty 7:</a:t>
                      </a:r>
                      <a:br>
                        <a:rPr lang="en-US" sz="800" dirty="0">
                          <a:effectLst/>
                        </a:rPr>
                      </a:br>
                      <a:r>
                        <a:rPr lang="en-US" sz="800" dirty="0">
                          <a:effectLst/>
                        </a:rPr>
                        <a:t>maintain accurate logical records in line within </a:t>
                      </a:r>
                      <a:r>
                        <a:rPr lang="en-US" sz="800" dirty="0" err="1">
                          <a:effectLst/>
                        </a:rPr>
                        <a:t>organisational</a:t>
                      </a:r>
                      <a:r>
                        <a:rPr lang="en-US" sz="800" dirty="0">
                          <a:effectLst/>
                        </a:rPr>
                        <a:t> policy when carrying out network tasks.</a:t>
                      </a:r>
                      <a:endParaRPr lang="en-GB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860" marR="2586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800">
                          <a:effectLst/>
                        </a:rPr>
                        <a:t>2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860" marR="25860" marT="0" marB="0"/>
                </a:tc>
                <a:extLst>
                  <a:ext uri="{0D108BD9-81ED-4DB2-BD59-A6C34878D82A}">
                    <a16:rowId xmlns:a16="http://schemas.microsoft.com/office/drawing/2014/main" val="3534086502"/>
                  </a:ext>
                </a:extLst>
              </a:tr>
              <a:tr h="247833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800">
                          <a:effectLst/>
                        </a:rPr>
                        <a:t>Duty 8:</a:t>
                      </a:r>
                      <a:br>
                        <a:rPr lang="en-US" sz="800">
                          <a:effectLst/>
                        </a:rPr>
                      </a:br>
                      <a:r>
                        <a:rPr lang="en-US" sz="800">
                          <a:effectLst/>
                        </a:rPr>
                        <a:t>Use operational data to manage weekly work schedule in an efficient and cost effective way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860" marR="2586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800">
                          <a:effectLst/>
                        </a:rPr>
                        <a:t>3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860" marR="25860" marT="0" marB="0"/>
                </a:tc>
                <a:extLst>
                  <a:ext uri="{0D108BD9-81ED-4DB2-BD59-A6C34878D82A}">
                    <a16:rowId xmlns:a16="http://schemas.microsoft.com/office/drawing/2014/main" val="3057378845"/>
                  </a:ext>
                </a:extLst>
              </a:tr>
              <a:tr h="358473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800">
                          <a:effectLst/>
                        </a:rPr>
                        <a:t>Duty 9:</a:t>
                      </a:r>
                      <a:br>
                        <a:rPr lang="en-US" sz="800">
                          <a:effectLst/>
                        </a:rPr>
                      </a:br>
                      <a:r>
                        <a:rPr lang="en-US" sz="800">
                          <a:effectLst/>
                        </a:rPr>
                        <a:t>Consider the impact and risks when implementing Network changes in line with work activities and escalating as required by organizational policies.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860" marR="2586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800">
                          <a:effectLst/>
                        </a:rPr>
                        <a:t>5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860" marR="25860" marT="0" marB="0"/>
                </a:tc>
                <a:extLst>
                  <a:ext uri="{0D108BD9-81ED-4DB2-BD59-A6C34878D82A}">
                    <a16:rowId xmlns:a16="http://schemas.microsoft.com/office/drawing/2014/main" val="1700398458"/>
                  </a:ext>
                </a:extLst>
              </a:tr>
              <a:tr h="358473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800">
                          <a:effectLst/>
                        </a:rPr>
                        <a:t>Duty 10:</a:t>
                      </a:r>
                      <a:br>
                        <a:rPr lang="en-US" sz="800">
                          <a:effectLst/>
                        </a:rPr>
                      </a:br>
                      <a:r>
                        <a:rPr lang="en-US" sz="800">
                          <a:effectLst/>
                        </a:rPr>
                        <a:t>Communicate technical Network requirements effectively and professionally with a range of stakeholders.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860" marR="2586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800">
                          <a:effectLst/>
                        </a:rPr>
                        <a:t>5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860" marR="25860" marT="0" marB="0"/>
                </a:tc>
                <a:extLst>
                  <a:ext uri="{0D108BD9-81ED-4DB2-BD59-A6C34878D82A}">
                    <a16:rowId xmlns:a16="http://schemas.microsoft.com/office/drawing/2014/main" val="332740652"/>
                  </a:ext>
                </a:extLst>
              </a:tr>
              <a:tr h="358473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800">
                          <a:effectLst/>
                        </a:rPr>
                        <a:t>Duty 11:</a:t>
                      </a:r>
                      <a:br>
                        <a:rPr lang="en-US" sz="800">
                          <a:effectLst/>
                        </a:rPr>
                      </a:br>
                      <a:r>
                        <a:rPr lang="en-US" sz="800">
                          <a:effectLst/>
                        </a:rPr>
                        <a:t>Practise continuous self learning to keep up to date with technological developments to enhance relevant skills and take responsibility for own professional development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860" marR="2586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800">
                          <a:effectLst/>
                        </a:rPr>
                        <a:t>1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860" marR="25860" marT="0" marB="0"/>
                </a:tc>
                <a:extLst>
                  <a:ext uri="{0D108BD9-81ED-4DB2-BD59-A6C34878D82A}">
                    <a16:rowId xmlns:a16="http://schemas.microsoft.com/office/drawing/2014/main" val="3054165621"/>
                  </a:ext>
                </a:extLst>
              </a:tr>
              <a:tr h="358473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800">
                          <a:effectLst/>
                        </a:rPr>
                        <a:t>Duty 12:</a:t>
                      </a:r>
                      <a:br>
                        <a:rPr lang="en-US" sz="800">
                          <a:effectLst/>
                        </a:rPr>
                      </a:br>
                      <a:r>
                        <a:rPr lang="en-US" sz="800">
                          <a:effectLst/>
                        </a:rPr>
                        <a:t>incorporate considerations of the requirements of the wider digital context in which they operate to ensure that network engineering activities are carried out effectively.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860" marR="2586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800">
                          <a:effectLst/>
                        </a:rPr>
                        <a:t>3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860" marR="25860" marT="0" marB="0"/>
                </a:tc>
                <a:extLst>
                  <a:ext uri="{0D108BD9-81ED-4DB2-BD59-A6C34878D82A}">
                    <a16:rowId xmlns:a16="http://schemas.microsoft.com/office/drawing/2014/main" val="3909080121"/>
                  </a:ext>
                </a:extLst>
              </a:tr>
              <a:tr h="469113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800" dirty="0">
                          <a:effectLst/>
                        </a:rPr>
                        <a:t>Duty 13:</a:t>
                      </a:r>
                      <a:br>
                        <a:rPr lang="en-US" sz="800" dirty="0">
                          <a:effectLst/>
                        </a:rPr>
                      </a:br>
                      <a:r>
                        <a:rPr lang="en-US" sz="800" dirty="0">
                          <a:effectLst/>
                        </a:rPr>
                        <a:t>Ensure all network engineering activity complies with </a:t>
                      </a:r>
                      <a:r>
                        <a:rPr lang="en-US" sz="800" dirty="0" err="1">
                          <a:effectLst/>
                        </a:rPr>
                        <a:t>organisational</a:t>
                      </a:r>
                      <a:r>
                        <a:rPr lang="en-US" sz="800" dirty="0">
                          <a:effectLst/>
                        </a:rPr>
                        <a:t> policies, technical standards, Health and Safety legislation, data security requirements, professional ethics, privacy and confidentiality.</a:t>
                      </a:r>
                      <a:endParaRPr lang="en-GB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860" marR="2586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800" dirty="0">
                          <a:effectLst/>
                        </a:rPr>
                        <a:t>5</a:t>
                      </a:r>
                      <a:endParaRPr lang="en-GB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860" marR="25860" marT="0" marB="0"/>
                </a:tc>
                <a:extLst>
                  <a:ext uri="{0D108BD9-81ED-4DB2-BD59-A6C34878D82A}">
                    <a16:rowId xmlns:a16="http://schemas.microsoft.com/office/drawing/2014/main" val="6320326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7291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fA Colours">
      <a:dk1>
        <a:srgbClr val="333F48"/>
      </a:dk1>
      <a:lt1>
        <a:sysClr val="window" lastClr="FFFFFF"/>
      </a:lt1>
      <a:dk2>
        <a:srgbClr val="333F48"/>
      </a:dk2>
      <a:lt2>
        <a:srgbClr val="E7E6E6"/>
      </a:lt2>
      <a:accent1>
        <a:srgbClr val="0885C7"/>
      </a:accent1>
      <a:accent2>
        <a:srgbClr val="74B843"/>
      </a:accent2>
      <a:accent3>
        <a:srgbClr val="E73053"/>
      </a:accent3>
      <a:accent4>
        <a:srgbClr val="A2A9AE"/>
      </a:accent4>
      <a:accent5>
        <a:srgbClr val="F59E38"/>
      </a:accent5>
      <a:accent6>
        <a:srgbClr val="9F4C98"/>
      </a:accent6>
      <a:hlink>
        <a:srgbClr val="0563C1"/>
      </a:hlink>
      <a:folHlink>
        <a:srgbClr val="954F72"/>
      </a:folHlink>
    </a:clrScheme>
    <a:fontScheme name="Arial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6-3045_IfA_CAP_IfA PowerPoint Template-v2-020317" id="{1D9106AB-3543-4E23-BBBB-4A2757A63CF5}" vid="{12415804-0B8E-4913-BD03-B8B5E64429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574044549E97499BFB10A0C38813AF" ma:contentTypeVersion="11" ma:contentTypeDescription="Create a new document." ma:contentTypeScope="" ma:versionID="1003a86ccbfc726f06769eef5a815059">
  <xsd:schema xmlns:xsd="http://www.w3.org/2001/XMLSchema" xmlns:xs="http://www.w3.org/2001/XMLSchema" xmlns:p="http://schemas.microsoft.com/office/2006/metadata/properties" xmlns:ns3="3c084481-3d82-44df-b685-1f7f86dce872" xmlns:ns4="f733f9f3-3237-444b-902e-3543911e8436" targetNamespace="http://schemas.microsoft.com/office/2006/metadata/properties" ma:root="true" ma:fieldsID="8e3cfee0547679ddeaf89b3af30e507c" ns3:_="" ns4:_="">
    <xsd:import namespace="3c084481-3d82-44df-b685-1f7f86dce872"/>
    <xsd:import namespace="f733f9f3-3237-444b-902e-3543911e843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084481-3d82-44df-b685-1f7f86dce8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33f9f3-3237-444b-902e-3543911e843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CAC0E7F-EA01-441B-BEFD-7AB6AD47566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456326A-FDF3-4E55-8D2A-7CC40EB2EC5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CF8C201-137D-46AD-A7B9-A5085AED40E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c084481-3d82-44df-b685-1f7f86dce872"/>
    <ds:schemaRef ds:uri="f733f9f3-3237-444b-902e-3543911e843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 (3)</Template>
  <TotalTime>425</TotalTime>
  <Words>1076</Words>
  <Application>Microsoft Office PowerPoint</Application>
  <PresentationFormat>On-screen Show (4:3)</PresentationFormat>
  <Paragraphs>132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Digital Route Review – a Preview  of Revised Network Engineer L4 StAndard Content  </vt:lpstr>
      <vt:lpstr>Purpose of this webinar</vt:lpstr>
      <vt:lpstr>High Level Overview – Network Engineer Standard </vt:lpstr>
      <vt:lpstr>High Level Overview – Network Engineer Standard </vt:lpstr>
      <vt:lpstr>High Level Overview – Network Engineer  Standard </vt:lpstr>
      <vt:lpstr>High Level overview – Impact For EPA and Funding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>Institute for Apprenticeships</Manager>
  <Company>DfE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IfA PowerPoint Template</dc:subject>
  <dc:creator>DAVIES, Andrew</dc:creator>
  <cp:lastModifiedBy>Jonathan Goodall</cp:lastModifiedBy>
  <cp:revision>23</cp:revision>
  <dcterms:created xsi:type="dcterms:W3CDTF">2018-12-21T11:49:14Z</dcterms:created>
  <dcterms:modified xsi:type="dcterms:W3CDTF">2020-07-03T10:27:59Z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0x010100BD574044549E97499BFB10A0C38813AF</vt:lpwstr>
  </property>
  <property fmtid="{D5CDD505-2E9C-101B-9397-08002B2CF9AE}" pid="3" name="_dlc_DocIdItemGuid">
    <vt:lpwstr>1f60c891-d8d5-4fc6-816b-80930ec172b3</vt:lpwstr>
  </property>
  <property fmtid="{D5CDD505-2E9C-101B-9397-08002B2CF9AE}" pid="4" name="IWPOrganisationalUnit">
    <vt:lpwstr>2;#DfE|cc08a6d4-dfde-4d0f-bd85-069ebcef80d5</vt:lpwstr>
  </property>
  <property fmtid="{D5CDD505-2E9C-101B-9397-08002B2CF9AE}" pid="5" name="IWPOwner">
    <vt:lpwstr>3;#DfE|a484111e-5b24-4ad9-9778-c536c8c88985</vt:lpwstr>
  </property>
  <property fmtid="{D5CDD505-2E9C-101B-9397-08002B2CF9AE}" pid="6" name="IWPFunction">
    <vt:lpwstr/>
  </property>
  <property fmtid="{D5CDD505-2E9C-101B-9397-08002B2CF9AE}" pid="7" name="IWPSiteType">
    <vt:lpwstr/>
  </property>
  <property fmtid="{D5CDD505-2E9C-101B-9397-08002B2CF9AE}" pid="8" name="IWPRightsProtectiveMarking">
    <vt:lpwstr>1;#Official|0884c477-2e62-47ea-b19c-5af6e91124c5</vt:lpwstr>
  </property>
  <property fmtid="{D5CDD505-2E9C-101B-9397-08002B2CF9AE}" pid="9" name="IWPSubject">
    <vt:lpwstr/>
  </property>
  <property fmtid="{D5CDD505-2E9C-101B-9397-08002B2CF9AE}" pid="10" name="SharedWithUsers">
    <vt:lpwstr>55;#HIKMAT, Shaista</vt:lpwstr>
  </property>
  <property fmtid="{D5CDD505-2E9C-101B-9397-08002B2CF9AE}" pid="11" name="MSIP_Label_5540eca6-9691-4df3-ad75-878f42605506_Enabled">
    <vt:lpwstr>True</vt:lpwstr>
  </property>
  <property fmtid="{D5CDD505-2E9C-101B-9397-08002B2CF9AE}" pid="12" name="MSIP_Label_5540eca6-9691-4df3-ad75-878f42605506_SiteId">
    <vt:lpwstr>eab32f66-83b2-40aa-a080-b2b06c2a3338</vt:lpwstr>
  </property>
  <property fmtid="{D5CDD505-2E9C-101B-9397-08002B2CF9AE}" pid="13" name="MSIP_Label_5540eca6-9691-4df3-ad75-878f42605506_Owner">
    <vt:lpwstr>JonathanG@Risual.com</vt:lpwstr>
  </property>
  <property fmtid="{D5CDD505-2E9C-101B-9397-08002B2CF9AE}" pid="14" name="MSIP_Label_5540eca6-9691-4df3-ad75-878f42605506_SetDate">
    <vt:lpwstr>2020-07-03T10:27:58.8544011Z</vt:lpwstr>
  </property>
  <property fmtid="{D5CDD505-2E9C-101B-9397-08002B2CF9AE}" pid="15" name="MSIP_Label_5540eca6-9691-4df3-ad75-878f42605506_Name">
    <vt:lpwstr>Unrestricted</vt:lpwstr>
  </property>
  <property fmtid="{D5CDD505-2E9C-101B-9397-08002B2CF9AE}" pid="16" name="MSIP_Label_5540eca6-9691-4df3-ad75-878f42605506_Application">
    <vt:lpwstr>Microsoft Azure Information Protection</vt:lpwstr>
  </property>
  <property fmtid="{D5CDD505-2E9C-101B-9397-08002B2CF9AE}" pid="17" name="MSIP_Label_5540eca6-9691-4df3-ad75-878f42605506_ActionId">
    <vt:lpwstr>b2caf19d-9907-44ed-a362-5eb408fe5a88</vt:lpwstr>
  </property>
  <property fmtid="{D5CDD505-2E9C-101B-9397-08002B2CF9AE}" pid="18" name="MSIP_Label_5540eca6-9691-4df3-ad75-878f42605506_Extended_MSFT_Method">
    <vt:lpwstr>Manual</vt:lpwstr>
  </property>
  <property fmtid="{D5CDD505-2E9C-101B-9397-08002B2CF9AE}" pid="19" name="Sensitivity">
    <vt:lpwstr>Unrestricted</vt:lpwstr>
  </property>
</Properties>
</file>